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3" r:id="rId6"/>
    <p:sldId id="4172" r:id="rId7"/>
    <p:sldId id="261" r:id="rId8"/>
    <p:sldId id="4173" r:id="rId9"/>
    <p:sldId id="4174" r:id="rId10"/>
    <p:sldId id="4175" r:id="rId11"/>
    <p:sldId id="4176" r:id="rId12"/>
    <p:sldId id="4177" r:id="rId13"/>
    <p:sldId id="4178" r:id="rId14"/>
    <p:sldId id="276" r:id="rId15"/>
    <p:sldId id="266" r:id="rId16"/>
    <p:sldId id="272" r:id="rId17"/>
  </p:sldIdLst>
  <p:sldSz cx="24387175" cy="13716000"/>
  <p:notesSz cx="13716000" cy="24387175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IRANSansXFaNum" pitchFamily="2" charset="-78"/>
      <p:regular r:id="rId23"/>
      <p:bold r:id="rId24"/>
    </p:embeddedFont>
    <p:embeddedFont>
      <p:font typeface="Roboto Mono Medium" panose="020B0604020202020204" charset="0"/>
      <p:regular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85B"/>
    <a:srgbClr val="FE125B"/>
    <a:srgbClr val="FEAD1F"/>
    <a:srgbClr val="340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95033" autoAdjust="0"/>
  </p:normalViewPr>
  <p:slideViewPr>
    <p:cSldViewPr snapToGrid="0" snapToObjects="1">
      <p:cViewPr varScale="1">
        <p:scale>
          <a:sx n="40" d="100"/>
          <a:sy n="40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4690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76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21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35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73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90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60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github.com/amirreza-akbari/Presentation.git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s://www.w3schools.com/jquery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jquery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D1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956" y="889000"/>
            <a:ext cx="20309838" cy="11950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207" y="1600200"/>
            <a:ext cx="725932" cy="725839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508" y="1600200"/>
            <a:ext cx="725932" cy="72583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527" y="1600200"/>
            <a:ext cx="725935" cy="725839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2979494" y="4784021"/>
            <a:ext cx="19331816" cy="289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600" dirty="0">
                <a:solidFill>
                  <a:schemeClr val="bg1"/>
                </a:solidFill>
              </a:rPr>
              <a:t>jQuery in JavaScript </a:t>
            </a:r>
            <a:endParaRPr lang="en-US" sz="41500" dirty="0">
              <a:solidFill>
                <a:schemeClr val="bg1"/>
              </a:solidFill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7EAB6948-02CC-4BFA-AF4C-E7C8C1848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6700" y="9118930"/>
            <a:ext cx="1000125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C699E3"/>
                </a:solidFill>
                <a:effectLst/>
                <a:latin typeface="Menlo"/>
              </a:rPr>
              <a:t>$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E3EAF2"/>
                </a:solidFill>
                <a:effectLst/>
                <a:latin typeface="Menlo"/>
              </a:rPr>
              <a:t>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F9FAFB"/>
                </a:solidFill>
                <a:effectLst/>
                <a:latin typeface="Menlo"/>
              </a:rPr>
              <a:t>document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E3EAF2"/>
                </a:solidFill>
                <a:effectLst/>
                <a:latin typeface="Menlo"/>
              </a:rPr>
              <a:t>).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C699E3"/>
                </a:solidFill>
                <a:effectLst/>
                <a:latin typeface="Menlo"/>
              </a:rPr>
              <a:t>ready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E3EAF2"/>
                </a:solidFill>
                <a:effectLst/>
                <a:latin typeface="Menlo"/>
              </a:rPr>
              <a:t>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E9AE7E"/>
                </a:solidFill>
                <a:effectLst/>
                <a:latin typeface="Menlo"/>
              </a:rPr>
              <a:t>function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E3EAF2"/>
                </a:solidFill>
                <a:effectLst/>
                <a:latin typeface="Menlo"/>
              </a:rPr>
              <a:t>()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F9FAFB"/>
                </a:solidFill>
                <a:effectLst/>
                <a:latin typeface="Menlo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E3EAF2"/>
                </a:solidFill>
                <a:effectLst/>
                <a:latin typeface="Menlo"/>
              </a:rPr>
              <a:t>{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F9FAFB"/>
                </a:solidFill>
                <a:effectLst/>
                <a:latin typeface="Menlo"/>
              </a:rPr>
              <a:t> </a:t>
            </a:r>
            <a:endParaRPr kumimoji="0" lang="fa-IR" altLang="en-US" sz="4400" b="0" i="0" u="none" strike="noStrike" cap="none" normalizeH="0" baseline="0" dirty="0">
              <a:ln>
                <a:noFill/>
              </a:ln>
              <a:solidFill>
                <a:srgbClr val="F9FAFB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C699E3"/>
                </a:solidFill>
                <a:effectLst/>
                <a:latin typeface="Menlo"/>
              </a:rPr>
              <a:t>$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E3EAF2"/>
                </a:solidFill>
                <a:effectLst/>
                <a:latin typeface="Menlo"/>
              </a:rPr>
              <a:t>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91D076"/>
                </a:solidFill>
                <a:effectLst/>
                <a:latin typeface="Menlo"/>
              </a:rPr>
              <a:t>"#message"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E3EAF2"/>
                </a:solidFill>
                <a:effectLst/>
                <a:latin typeface="Menlo"/>
              </a:rPr>
              <a:t>).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C699E3"/>
                </a:solidFill>
                <a:effectLst/>
                <a:latin typeface="Menlo"/>
              </a:rPr>
              <a:t>text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E3EAF2"/>
                </a:solidFill>
                <a:effectLst/>
                <a:latin typeface="Menlo"/>
              </a:rPr>
              <a:t>(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91D076"/>
                </a:solidFill>
                <a:effectLst/>
                <a:latin typeface="Menlo"/>
              </a:rPr>
              <a:t>"In the name of God"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E3EAF2"/>
                </a:solidFill>
                <a:effectLst/>
                <a:latin typeface="Menlo"/>
              </a:rPr>
              <a:t>);</a:t>
            </a:r>
            <a:endParaRPr kumimoji="0" lang="fa-IR" altLang="en-US" sz="4400" b="0" i="0" u="none" strike="noStrike" cap="none" normalizeH="0" baseline="0" dirty="0">
              <a:ln>
                <a:noFill/>
              </a:ln>
              <a:solidFill>
                <a:srgbClr val="E3EAF2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F9FAFB"/>
                </a:solidFill>
                <a:effectLst/>
                <a:latin typeface="Menlo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E3EAF2"/>
                </a:solidFill>
                <a:effectLst/>
                <a:latin typeface="Menlo"/>
              </a:rPr>
              <a:t>});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3314699" y="2489200"/>
            <a:ext cx="7062497" cy="44577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4683" y="2997200"/>
            <a:ext cx="1027793" cy="1016000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3314699" y="3810000"/>
            <a:ext cx="7062497" cy="31369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3"/>
          <p:cNvSpPr/>
          <p:nvPr/>
        </p:nvSpPr>
        <p:spPr>
          <a:xfrm>
            <a:off x="14009980" y="4743725"/>
            <a:ext cx="7642634" cy="4686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/>
            <a:r>
              <a:rPr lang="fa-IR" sz="4800" b="1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افکت‌ها و انیمیشن‌ها</a:t>
            </a:r>
            <a:endParaRPr lang="en-US" sz="4800" b="1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/>
            <a:endParaRPr lang="fa-IR" sz="4800" b="1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fadeIn</a:t>
            </a:r>
            <a:r>
              <a:rPr lang="en-US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, </a:t>
            </a:r>
            <a:r>
              <a:rPr lang="en-US" sz="4800" dirty="0" err="1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fadeOut</a:t>
            </a:r>
            <a:r>
              <a:rPr lang="en-US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, </a:t>
            </a:r>
            <a:r>
              <a:rPr lang="en-US" sz="4800" dirty="0" err="1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slideUp</a:t>
            </a:r>
            <a:r>
              <a:rPr lang="en-US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, </a:t>
            </a:r>
            <a:r>
              <a:rPr lang="en-US" sz="4800" dirty="0" err="1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slideDown</a:t>
            </a:r>
            <a:r>
              <a:rPr lang="en-US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, toggle</a:t>
            </a:r>
          </a:p>
        </p:txBody>
      </p:sp>
      <p:sp>
        <p:nvSpPr>
          <p:cNvPr id="11" name="Shape 5"/>
          <p:cNvSpPr/>
          <p:nvPr/>
        </p:nvSpPr>
        <p:spPr>
          <a:xfrm>
            <a:off x="3314699" y="7696200"/>
            <a:ext cx="7062497" cy="44577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6"/>
          <p:cNvSpPr/>
          <p:nvPr/>
        </p:nvSpPr>
        <p:spPr>
          <a:xfrm>
            <a:off x="3314699" y="9017000"/>
            <a:ext cx="7062497" cy="31369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1589D-2B17-4543-BD24-58D0CD47B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699" y="6448425"/>
            <a:ext cx="9753600" cy="4324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6254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3314699" y="2489200"/>
            <a:ext cx="7062497" cy="44577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4683" y="2997200"/>
            <a:ext cx="1027793" cy="1016000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3314699" y="3810000"/>
            <a:ext cx="7062497" cy="31369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3"/>
          <p:cNvSpPr/>
          <p:nvPr/>
        </p:nvSpPr>
        <p:spPr>
          <a:xfrm>
            <a:off x="14407858" y="4743726"/>
            <a:ext cx="7244756" cy="3885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/>
            <a:r>
              <a:rPr lang="en-US" sz="4800" b="1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AJAX </a:t>
            </a:r>
            <a:r>
              <a:rPr lang="fa-IR" sz="4800" b="1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با </a:t>
            </a:r>
            <a:r>
              <a:rPr lang="en-US" sz="4800" b="1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jQuery</a:t>
            </a:r>
          </a:p>
          <a:p>
            <a:pPr algn="r" rtl="1"/>
            <a:endParaRPr lang="en-US" sz="4800" b="1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ارسال و دریافت اطلاعات بدون رفرش صفحه</a:t>
            </a:r>
          </a:p>
        </p:txBody>
      </p:sp>
      <p:sp>
        <p:nvSpPr>
          <p:cNvPr id="11" name="Shape 5"/>
          <p:cNvSpPr/>
          <p:nvPr/>
        </p:nvSpPr>
        <p:spPr>
          <a:xfrm>
            <a:off x="3314699" y="7696200"/>
            <a:ext cx="7062497" cy="44577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6"/>
          <p:cNvSpPr/>
          <p:nvPr/>
        </p:nvSpPr>
        <p:spPr>
          <a:xfrm>
            <a:off x="3314699" y="9017000"/>
            <a:ext cx="7062497" cy="31369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56FB7-231F-41B7-B7FC-2EF34E93D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87" y="5470525"/>
            <a:ext cx="9753600" cy="5772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05124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3314699" y="2489200"/>
            <a:ext cx="7062497" cy="44577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4683" y="2997200"/>
            <a:ext cx="1027793" cy="1016000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3314699" y="3810000"/>
            <a:ext cx="7062497" cy="31369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3"/>
          <p:cNvSpPr/>
          <p:nvPr/>
        </p:nvSpPr>
        <p:spPr>
          <a:xfrm>
            <a:off x="14407858" y="4743725"/>
            <a:ext cx="7244756" cy="4959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/>
            <a:r>
              <a:rPr lang="fa-IR" sz="4800" b="1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افزونه‌ها </a:t>
            </a:r>
            <a:r>
              <a:rPr lang="en-US" sz="4800" b="1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Plugins</a:t>
            </a:r>
          </a:p>
          <a:p>
            <a:pPr algn="r" rtl="1"/>
            <a:endParaRPr lang="en-US" sz="4800" b="1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افزودن قابلیت‌های آماده: اسلایدر، تقویم، جداول</a:t>
            </a:r>
          </a:p>
        </p:txBody>
      </p:sp>
      <p:sp>
        <p:nvSpPr>
          <p:cNvPr id="11" name="Shape 5"/>
          <p:cNvSpPr/>
          <p:nvPr/>
        </p:nvSpPr>
        <p:spPr>
          <a:xfrm>
            <a:off x="3314699" y="7696200"/>
            <a:ext cx="7062497" cy="44577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6"/>
          <p:cNvSpPr/>
          <p:nvPr/>
        </p:nvSpPr>
        <p:spPr>
          <a:xfrm>
            <a:off x="3314699" y="9017000"/>
            <a:ext cx="7062497" cy="31369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2A583-C16E-4507-A910-412144D9D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787" y="7035800"/>
            <a:ext cx="9753600" cy="3962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65713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3314699" y="2489200"/>
            <a:ext cx="7062497" cy="44577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4683" y="2997200"/>
            <a:ext cx="1027793" cy="1016000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3314699" y="3810000"/>
            <a:ext cx="7062497" cy="31369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3"/>
          <p:cNvSpPr/>
          <p:nvPr/>
        </p:nvSpPr>
        <p:spPr>
          <a:xfrm>
            <a:off x="14407858" y="4743725"/>
            <a:ext cx="7244756" cy="4959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/>
            <a:r>
              <a:rPr lang="fa-IR" sz="3600" b="1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مثال عملی کامل</a:t>
            </a:r>
            <a:endParaRPr lang="en-US" sz="3600" b="1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/>
            <a:endParaRPr lang="fa-IR" sz="3600" b="1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3600" b="1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ویژگی‌ها:</a:t>
            </a:r>
            <a:endParaRPr lang="en-US" sz="3600" b="1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fa-IR" sz="36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36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یک دکمه + یک باکس</a:t>
            </a:r>
            <a:endParaRPr lang="en-US" sz="36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endParaRPr lang="fa-IR" sz="36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36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کلیک روی دکمه باعث تغییر متن و محو شدن باکس می‌شود</a:t>
            </a:r>
          </a:p>
        </p:txBody>
      </p:sp>
      <p:sp>
        <p:nvSpPr>
          <p:cNvPr id="11" name="Shape 5"/>
          <p:cNvSpPr/>
          <p:nvPr/>
        </p:nvSpPr>
        <p:spPr>
          <a:xfrm>
            <a:off x="3314699" y="7696200"/>
            <a:ext cx="7062497" cy="44577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6"/>
          <p:cNvSpPr/>
          <p:nvPr/>
        </p:nvSpPr>
        <p:spPr>
          <a:xfrm>
            <a:off x="3314699" y="9017000"/>
            <a:ext cx="7062497" cy="31369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3586D8-5BCC-40B6-8AB0-667B06601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699" y="6696075"/>
            <a:ext cx="9753600" cy="5048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95428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D1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899" y="723900"/>
            <a:ext cx="15267308" cy="12268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705" y="774700"/>
            <a:ext cx="15165695" cy="1600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4089" y="1122735"/>
            <a:ext cx="807081" cy="806971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56967" y="1122735"/>
            <a:ext cx="807081" cy="806971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49705" y="1122735"/>
            <a:ext cx="807081" cy="806971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 rot="16200000">
            <a:off x="-1581772" y="6145049"/>
            <a:ext cx="10115553" cy="1684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/>
            <a:r>
              <a:rPr lang="fa-IR" sz="54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تفاوت </a:t>
            </a:r>
            <a:r>
              <a:rPr lang="en-US" sz="54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jQuery </a:t>
            </a:r>
            <a:r>
              <a:rPr lang="fa-IR" sz="54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با </a:t>
            </a:r>
            <a:r>
              <a:rPr lang="en-US" sz="54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JavaScript </a:t>
            </a:r>
            <a:r>
              <a:rPr lang="fa-IR" sz="54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خام</a:t>
            </a:r>
            <a:endParaRPr lang="en-US" sz="5400" dirty="0">
              <a:solidFill>
                <a:schemeClr val="bg1"/>
              </a:solidFill>
              <a:latin typeface="IRANSansXFaNum" pitchFamily="2" charset="-78"/>
              <a:ea typeface="Roboto Mono Medium" pitchFamily="34" charset="-122"/>
              <a:cs typeface="IRANSansXFaNum" pitchFamily="2" charset="-78"/>
            </a:endParaRPr>
          </a:p>
        </p:txBody>
      </p:sp>
      <p:sp>
        <p:nvSpPr>
          <p:cNvPr id="11" name="Shape 2"/>
          <p:cNvSpPr/>
          <p:nvPr/>
        </p:nvSpPr>
        <p:spPr>
          <a:xfrm>
            <a:off x="7341518" y="2794000"/>
            <a:ext cx="13870134" cy="99060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3"/>
          <p:cNvSpPr/>
          <p:nvPr/>
        </p:nvSpPr>
        <p:spPr>
          <a:xfrm>
            <a:off x="7341518" y="2794000"/>
            <a:ext cx="12523765" cy="1600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6"/>
          <p:cNvSpPr/>
          <p:nvPr/>
        </p:nvSpPr>
        <p:spPr>
          <a:xfrm>
            <a:off x="7341518" y="5003800"/>
            <a:ext cx="12523765" cy="1600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9"/>
          <p:cNvSpPr/>
          <p:nvPr/>
        </p:nvSpPr>
        <p:spPr>
          <a:xfrm>
            <a:off x="7341518" y="7213600"/>
            <a:ext cx="12523765" cy="10668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2"/>
          <p:cNvSpPr/>
          <p:nvPr/>
        </p:nvSpPr>
        <p:spPr>
          <a:xfrm>
            <a:off x="7341518" y="8890000"/>
            <a:ext cx="12523765" cy="1600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5"/>
          <p:cNvSpPr/>
          <p:nvPr/>
        </p:nvSpPr>
        <p:spPr>
          <a:xfrm>
            <a:off x="7341518" y="11099800"/>
            <a:ext cx="12523765" cy="1600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6"/>
          <p:cNvSpPr/>
          <p:nvPr/>
        </p:nvSpPr>
        <p:spPr>
          <a:xfrm>
            <a:off x="7341518" y="2794000"/>
            <a:ext cx="13384882" cy="905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/>
            <a:r>
              <a:rPr lang="fa-IR" sz="3600" dirty="0">
                <a:solidFill>
                  <a:schemeClr val="accent6">
                    <a:lumMod val="50000"/>
                  </a:schemeClr>
                </a:solidFill>
                <a:latin typeface="IRANSansXFaNum" pitchFamily="2" charset="-78"/>
                <a:cs typeface="IRANSansXFaNum" pitchFamily="2" charset="-78"/>
              </a:rPr>
              <a:t>تفاوت 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IRANSansXFaNum" pitchFamily="2" charset="-78"/>
                <a:cs typeface="IRANSansXFaNum" pitchFamily="2" charset="-78"/>
              </a:rPr>
              <a:t>jQuery </a:t>
            </a:r>
            <a:r>
              <a:rPr lang="fa-IR" sz="3600" dirty="0">
                <a:solidFill>
                  <a:schemeClr val="accent6">
                    <a:lumMod val="50000"/>
                  </a:schemeClr>
                </a:solidFill>
                <a:latin typeface="IRANSansXFaNum" pitchFamily="2" charset="-78"/>
                <a:cs typeface="IRANSansXFaNum" pitchFamily="2" charset="-78"/>
              </a:rPr>
              <a:t>با </a:t>
            </a:r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IRANSansXFaNum" pitchFamily="2" charset="-78"/>
                <a:cs typeface="IRANSansXFaNum" pitchFamily="2" charset="-78"/>
              </a:rPr>
              <a:t>JavaScript </a:t>
            </a:r>
            <a:r>
              <a:rPr lang="fa-IR" sz="3600" dirty="0">
                <a:solidFill>
                  <a:schemeClr val="accent6">
                    <a:lumMod val="50000"/>
                  </a:schemeClr>
                </a:solidFill>
                <a:latin typeface="IRANSansXFaNum" pitchFamily="2" charset="-78"/>
                <a:cs typeface="IRANSansXFaNum" pitchFamily="2" charset="-78"/>
              </a:rPr>
              <a:t>خام</a:t>
            </a:r>
            <a:endParaRPr lang="en-US" sz="3600" dirty="0">
              <a:solidFill>
                <a:schemeClr val="accent6">
                  <a:lumMod val="50000"/>
                </a:schemeClr>
              </a:solidFill>
              <a:latin typeface="IRANSansXFaNum" pitchFamily="2" charset="-78"/>
              <a:ea typeface="Roboto Mono Medium" pitchFamily="34" charset="-122"/>
              <a:cs typeface="IRANSansXFaNum" pitchFamily="2" charset="-78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F5E789A-BEAC-4EC9-B77D-EE887C595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124463"/>
              </p:ext>
            </p:extLst>
          </p:nvPr>
        </p:nvGraphicFramePr>
        <p:xfrm>
          <a:off x="7341518" y="3790950"/>
          <a:ext cx="13384881" cy="8477250"/>
        </p:xfrm>
        <a:graphic>
          <a:graphicData uri="http://schemas.openxmlformats.org/drawingml/2006/table">
            <a:tbl>
              <a:tblPr/>
              <a:tblGrid>
                <a:gridCol w="4461627">
                  <a:extLst>
                    <a:ext uri="{9D8B030D-6E8A-4147-A177-3AD203B41FA5}">
                      <a16:colId xmlns:a16="http://schemas.microsoft.com/office/drawing/2014/main" val="196498390"/>
                    </a:ext>
                  </a:extLst>
                </a:gridCol>
                <a:gridCol w="4461627">
                  <a:extLst>
                    <a:ext uri="{9D8B030D-6E8A-4147-A177-3AD203B41FA5}">
                      <a16:colId xmlns:a16="http://schemas.microsoft.com/office/drawing/2014/main" val="826229005"/>
                    </a:ext>
                  </a:extLst>
                </a:gridCol>
                <a:gridCol w="4461627">
                  <a:extLst>
                    <a:ext uri="{9D8B030D-6E8A-4147-A177-3AD203B41FA5}">
                      <a16:colId xmlns:a16="http://schemas.microsoft.com/office/drawing/2014/main" val="1994808398"/>
                    </a:ext>
                  </a:extLst>
                </a:gridCol>
              </a:tblGrid>
              <a:tr h="1695450">
                <a:tc>
                  <a:txBody>
                    <a:bodyPr/>
                    <a:lstStyle/>
                    <a:p>
                      <a:r>
                        <a:rPr lang="fa-IR" sz="2800" dirty="0">
                          <a:latin typeface="IRANSansXFaNum" pitchFamily="2" charset="-78"/>
                          <a:cs typeface="IRANSansXFaNum" pitchFamily="2" charset="-78"/>
                        </a:rPr>
                        <a:t>ویژگی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IRANSansXFaNum" pitchFamily="2" charset="-78"/>
                          <a:cs typeface="IRANSansXFaNum" pitchFamily="2" charset="-78"/>
                        </a:rPr>
                        <a:t>JavaScript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IRANSansXFaNum" pitchFamily="2" charset="-78"/>
                          <a:cs typeface="IRANSansXFaNum" pitchFamily="2" charset="-78"/>
                        </a:rPr>
                        <a:t>jQuery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41180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r>
                        <a:rPr lang="fa-IR" sz="2800">
                          <a:latin typeface="IRANSansXFaNum" pitchFamily="2" charset="-78"/>
                          <a:cs typeface="IRANSansXFaNum" pitchFamily="2" charset="-78"/>
                        </a:rPr>
                        <a:t>انتخاب عناصر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IRANSansXFaNum" pitchFamily="2" charset="-78"/>
                          <a:cs typeface="IRANSansXFaNum" pitchFamily="2" charset="-78"/>
                        </a:rPr>
                        <a:t>document.getElementById</a:t>
                      </a:r>
                      <a:endParaRPr lang="en-US" sz="2800" dirty="0">
                        <a:latin typeface="IRANSansXFaNum" pitchFamily="2" charset="-78"/>
                        <a:cs typeface="IRANSansXFaNum" pitchFamily="2" charset="-78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IRANSansXFaNum" pitchFamily="2" charset="-78"/>
                          <a:cs typeface="IRANSansXFaNum" pitchFamily="2" charset="-78"/>
                        </a:rPr>
                        <a:t>$('#id')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376728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r>
                        <a:rPr lang="fa-IR" sz="2800">
                          <a:latin typeface="IRANSansXFaNum" pitchFamily="2" charset="-78"/>
                          <a:cs typeface="IRANSansXFaNum" pitchFamily="2" charset="-78"/>
                        </a:rPr>
                        <a:t>مدیریت رویدادها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IRANSansXFaNum" pitchFamily="2" charset="-78"/>
                          <a:cs typeface="IRANSansXFaNum" pitchFamily="2" charset="-78"/>
                        </a:rPr>
                        <a:t>addEventListener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IRANSansXFaNum" pitchFamily="2" charset="-78"/>
                          <a:cs typeface="IRANSansXFaNum" pitchFamily="2" charset="-78"/>
                        </a:rPr>
                        <a:t>.click(), .hover()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674918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r>
                        <a:rPr lang="fa-IR" sz="2800">
                          <a:latin typeface="IRANSansXFaNum" pitchFamily="2" charset="-78"/>
                          <a:cs typeface="IRANSansXFaNum" pitchFamily="2" charset="-78"/>
                        </a:rPr>
                        <a:t>افکت و انیمیشن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a-IR" sz="2800">
                          <a:latin typeface="IRANSansXFaNum" pitchFamily="2" charset="-78"/>
                          <a:cs typeface="IRANSansXFaNum" pitchFamily="2" charset="-78"/>
                        </a:rPr>
                        <a:t>کد طولانی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latin typeface="IRANSansXFaNum" pitchFamily="2" charset="-78"/>
                          <a:cs typeface="IRANSansXFaNum" pitchFamily="2" charset="-78"/>
                        </a:rPr>
                        <a:t>fadeIn(), slideUp()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966971"/>
                  </a:ext>
                </a:extLst>
              </a:tr>
              <a:tr h="1695450">
                <a:tc>
                  <a:txBody>
                    <a:bodyPr/>
                    <a:lstStyle/>
                    <a:p>
                      <a:r>
                        <a:rPr lang="fa-IR" sz="2800">
                          <a:latin typeface="IRANSansXFaNum" pitchFamily="2" charset="-78"/>
                          <a:cs typeface="IRANSansXFaNum" pitchFamily="2" charset="-78"/>
                        </a:rPr>
                        <a:t>سازگاری مرورگر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a-IR" sz="2800">
                          <a:latin typeface="IRANSansXFaNum" pitchFamily="2" charset="-78"/>
                          <a:cs typeface="IRANSansXFaNum" pitchFamily="2" charset="-78"/>
                        </a:rPr>
                        <a:t>نیاز به بررسی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a-IR" sz="2800" dirty="0">
                          <a:latin typeface="IRANSansXFaNum" pitchFamily="2" charset="-78"/>
                          <a:cs typeface="IRANSansXFaNum" pitchFamily="2" charset="-78"/>
                        </a:rPr>
                        <a:t>خودکار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5117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D1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956" y="889000"/>
            <a:ext cx="20309838" cy="11950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207" y="1600200"/>
            <a:ext cx="725932" cy="72583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3508" y="1600200"/>
            <a:ext cx="725932" cy="72583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527" y="1600200"/>
            <a:ext cx="725935" cy="725835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6879" y="2794000"/>
            <a:ext cx="4902813" cy="9169400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6527" y="2794000"/>
            <a:ext cx="4902813" cy="9169400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11080145" y="2501900"/>
            <a:ext cx="10690503" cy="1684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/>
            <a:r>
              <a:rPr lang="fa-IR" sz="8000" b="1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نتیجه‌گیری و منابع</a:t>
            </a:r>
            <a:endParaRPr lang="en-US" sz="8000" b="1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</p:txBody>
      </p:sp>
      <p:sp>
        <p:nvSpPr>
          <p:cNvPr id="12" name="Shape 2"/>
          <p:cNvSpPr/>
          <p:nvPr/>
        </p:nvSpPr>
        <p:spPr>
          <a:xfrm>
            <a:off x="13374772" y="4610100"/>
            <a:ext cx="8573572" cy="71120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3"/>
          <p:cNvSpPr/>
          <p:nvPr/>
        </p:nvSpPr>
        <p:spPr>
          <a:xfrm>
            <a:off x="13374772" y="4610100"/>
            <a:ext cx="8573572" cy="17653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4"/>
          <p:cNvSpPr/>
          <p:nvPr/>
        </p:nvSpPr>
        <p:spPr>
          <a:xfrm>
            <a:off x="13374772" y="4819650"/>
            <a:ext cx="1841730" cy="1346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6"/>
          <p:cNvSpPr/>
          <p:nvPr/>
        </p:nvSpPr>
        <p:spPr>
          <a:xfrm>
            <a:off x="15419727" y="4610100"/>
            <a:ext cx="6528616" cy="17653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9"/>
          <p:cNvSpPr/>
          <p:nvPr/>
        </p:nvSpPr>
        <p:spPr>
          <a:xfrm>
            <a:off x="13374772" y="6985000"/>
            <a:ext cx="8573572" cy="2362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0"/>
          <p:cNvSpPr/>
          <p:nvPr/>
        </p:nvSpPr>
        <p:spPr>
          <a:xfrm>
            <a:off x="13374772" y="7493000"/>
            <a:ext cx="1841730" cy="1346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2"/>
          <p:cNvSpPr/>
          <p:nvPr/>
        </p:nvSpPr>
        <p:spPr>
          <a:xfrm>
            <a:off x="15419727" y="6985000"/>
            <a:ext cx="6528616" cy="2362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3"/>
          <p:cNvSpPr/>
          <p:nvPr/>
        </p:nvSpPr>
        <p:spPr>
          <a:xfrm>
            <a:off x="13868401" y="4324350"/>
            <a:ext cx="8232362" cy="7639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/>
            <a:endParaRPr lang="fa-IR" sz="3200" b="1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jQuery </a:t>
            </a:r>
            <a:r>
              <a:rPr lang="fa-IR" sz="32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توسعه وب را ساده و سریع می‌کند</a:t>
            </a:r>
            <a:endParaRPr lang="en-US" sz="32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fa-IR" sz="32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32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مناسب ساخت صفحات </a:t>
            </a:r>
            <a:r>
              <a:rPr lang="fa-IR" sz="3200" b="1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تعاملی، جذاب و حرفه‌ای</a:t>
            </a:r>
            <a:endParaRPr lang="fa-IR" sz="32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32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هنوز در بسیاری از سایت‌ها استفاده می‌شود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32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منابع و لینک‌ها:</a:t>
            </a:r>
            <a:endParaRPr lang="en-US" sz="32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fa-IR" sz="32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3200" dirty="0">
                <a:solidFill>
                  <a:srgbClr val="0563C1"/>
                </a:solidFill>
                <a:latin typeface="IRANSansXFaNum" pitchFamily="2" charset="-78"/>
                <a:cs typeface="IRANSansXFaNum" pitchFamily="2" charset="-78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سایت رسمی </a:t>
            </a:r>
            <a:r>
              <a:rPr lang="en-US" sz="32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jQuery</a:t>
            </a:r>
            <a:endParaRPr lang="en-US" sz="32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W3Schools jQuery</a:t>
            </a:r>
            <a:endParaRPr lang="en-US" sz="32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  <a:hlinkClick r:id="rId11"/>
              </a:rPr>
              <a:t>🌐 View Project on GitHub</a:t>
            </a:r>
            <a:endParaRPr lang="en-US" sz="3200" b="1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</p:txBody>
      </p:sp>
      <p:sp>
        <p:nvSpPr>
          <p:cNvPr id="25" name="Shape 15"/>
          <p:cNvSpPr/>
          <p:nvPr/>
        </p:nvSpPr>
        <p:spPr>
          <a:xfrm>
            <a:off x="13374772" y="9956800"/>
            <a:ext cx="8573572" cy="17653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16"/>
          <p:cNvSpPr/>
          <p:nvPr/>
        </p:nvSpPr>
        <p:spPr>
          <a:xfrm>
            <a:off x="13374772" y="10166350"/>
            <a:ext cx="1841730" cy="1346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18"/>
          <p:cNvSpPr/>
          <p:nvPr/>
        </p:nvSpPr>
        <p:spPr>
          <a:xfrm>
            <a:off x="15419727" y="9956800"/>
            <a:ext cx="6528616" cy="17653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D1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95400" y="9131300"/>
            <a:ext cx="5226768" cy="3031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/>
            <a:r>
              <a:rPr lang="fa-IR" sz="8800" dirty="0">
                <a:solidFill>
                  <a:srgbClr val="66985B">
                    <a:alpha val="100000"/>
                  </a:srgbClr>
                </a:solidFill>
                <a:latin typeface="IRANSansXFaNum" pitchFamily="2" charset="-78"/>
                <a:ea typeface="Roboto Mono Medium" pitchFamily="34" charset="-122"/>
                <a:cs typeface="IRANSansXFaNum" pitchFamily="2" charset="-78"/>
              </a:rPr>
              <a:t>با تشکر از توجه شما.</a:t>
            </a:r>
            <a:endParaRPr lang="en-US" sz="8800" dirty="0">
              <a:latin typeface="IRANSansXFaNum" pitchFamily="2" charset="-78"/>
              <a:cs typeface="IRANSansXFaNum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D1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48" y="1447800"/>
            <a:ext cx="16359645" cy="11087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248" y="1447800"/>
            <a:ext cx="16359645" cy="952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4562" y="1693379"/>
            <a:ext cx="471264" cy="4712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1396" y="1693379"/>
            <a:ext cx="471264" cy="4712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5855" y="1693379"/>
            <a:ext cx="470805" cy="47120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989" y="1661678"/>
            <a:ext cx="464188" cy="49896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2072" y="1618233"/>
            <a:ext cx="332071" cy="62144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3343" y="1659648"/>
            <a:ext cx="452866" cy="562651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 rot="16200000">
            <a:off x="16557907" y="5986039"/>
            <a:ext cx="9345595" cy="2302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fa-IR" sz="12800" dirty="0">
                <a:solidFill>
                  <a:schemeClr val="bg1"/>
                </a:solidFill>
                <a:latin typeface="IRANSansXFaNum" pitchFamily="2" charset="-78"/>
                <a:ea typeface="Roboto Mono Medium" pitchFamily="34" charset="-122"/>
                <a:cs typeface="IRANSansXFaNum" pitchFamily="2" charset="-78"/>
              </a:rPr>
              <a:t>فهرست     </a:t>
            </a:r>
            <a:endParaRPr lang="en-US" sz="128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</p:txBody>
      </p:sp>
      <p:sp>
        <p:nvSpPr>
          <p:cNvPr id="13" name="Shape 1"/>
          <p:cNvSpPr/>
          <p:nvPr/>
        </p:nvSpPr>
        <p:spPr>
          <a:xfrm>
            <a:off x="2197375" y="3403600"/>
            <a:ext cx="7760670" cy="1625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7375" y="3403600"/>
            <a:ext cx="1625803" cy="1625600"/>
          </a:xfrm>
          <a:prstGeom prst="rect">
            <a:avLst/>
          </a:prstGeom>
        </p:spPr>
      </p:pic>
      <p:sp>
        <p:nvSpPr>
          <p:cNvPr id="15" name="Shape 2"/>
          <p:cNvSpPr/>
          <p:nvPr/>
        </p:nvSpPr>
        <p:spPr>
          <a:xfrm>
            <a:off x="2197375" y="3403600"/>
            <a:ext cx="1625803" cy="1625600"/>
          </a:xfrm>
          <a:prstGeom prst="roundRect">
            <a:avLst>
              <a:gd name="adj" fmla="val 781313"/>
            </a:avLst>
          </a:prstGeom>
          <a:noFill/>
          <a:ln w="12700">
            <a:solidFill>
              <a:srgbClr val="D5FF9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3"/>
          <p:cNvSpPr/>
          <p:nvPr/>
        </p:nvSpPr>
        <p:spPr>
          <a:xfrm>
            <a:off x="2540318" y="3714750"/>
            <a:ext cx="939917" cy="1003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800" dirty="0">
                <a:solidFill>
                  <a:srgbClr val="D5FF9B">
                    <a:alpha val="100000"/>
                  </a:srgbClr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01</a:t>
            </a:r>
            <a:endParaRPr lang="en-US" sz="4800" dirty="0"/>
          </a:p>
        </p:txBody>
      </p:sp>
      <p:sp>
        <p:nvSpPr>
          <p:cNvPr id="17" name="Shape 4"/>
          <p:cNvSpPr/>
          <p:nvPr/>
        </p:nvSpPr>
        <p:spPr>
          <a:xfrm>
            <a:off x="4026403" y="3498850"/>
            <a:ext cx="5931641" cy="14351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5"/>
          <p:cNvSpPr/>
          <p:nvPr/>
        </p:nvSpPr>
        <p:spPr>
          <a:xfrm>
            <a:off x="4026403" y="3498850"/>
            <a:ext cx="6134867" cy="1003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/>
            <a:r>
              <a:rPr lang="fa-IR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مقدمه</a:t>
            </a:r>
            <a:endParaRPr lang="en-US" sz="48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</p:txBody>
      </p:sp>
      <p:sp>
        <p:nvSpPr>
          <p:cNvPr id="19" name="Text 6"/>
          <p:cNvSpPr/>
          <p:nvPr/>
        </p:nvSpPr>
        <p:spPr>
          <a:xfrm>
            <a:off x="4026403" y="4400550"/>
            <a:ext cx="6067125" cy="198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4000"/>
              </a:spcAft>
            </a:pPr>
            <a:r>
              <a:rPr lang="en-US" sz="3600" dirty="0">
                <a:solidFill>
                  <a:schemeClr val="bg1"/>
                </a:solidFill>
                <a:latin typeface="IRANSansXFaNum" pitchFamily="2" charset="-78"/>
                <a:ea typeface="Roboto Mono Regular" pitchFamily="34" charset="-122"/>
                <a:cs typeface="IRANSansXFaNum" pitchFamily="2" charset="-78"/>
              </a:rPr>
              <a:t>jQuery</a:t>
            </a:r>
            <a:r>
              <a:rPr lang="fa-IR" sz="3600" dirty="0">
                <a:solidFill>
                  <a:schemeClr val="bg1"/>
                </a:solidFill>
                <a:latin typeface="IRANSansXFaNum" pitchFamily="2" charset="-78"/>
                <a:ea typeface="Roboto Mono Regular" pitchFamily="34" charset="-122"/>
                <a:cs typeface="IRANSansXFaNum" pitchFamily="2" charset="-78"/>
              </a:rPr>
              <a:t>آشنایی با </a:t>
            </a:r>
            <a:endParaRPr lang="en-US" sz="3600" dirty="0">
              <a:solidFill>
                <a:schemeClr val="bg1"/>
              </a:solidFill>
              <a:latin typeface="IRANSansXFaNum" pitchFamily="2" charset="-78"/>
              <a:ea typeface="Roboto Mono Regular" pitchFamily="34" charset="-122"/>
              <a:cs typeface="IRANSansXFaNum" pitchFamily="2" charset="-78"/>
            </a:endParaRPr>
          </a:p>
        </p:txBody>
      </p:sp>
      <p:sp>
        <p:nvSpPr>
          <p:cNvPr id="20" name="Shape 7"/>
          <p:cNvSpPr/>
          <p:nvPr/>
        </p:nvSpPr>
        <p:spPr>
          <a:xfrm>
            <a:off x="9094337" y="5511800"/>
            <a:ext cx="7760670" cy="1625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94337" y="5511800"/>
            <a:ext cx="1625803" cy="1625600"/>
          </a:xfrm>
          <a:prstGeom prst="rect">
            <a:avLst/>
          </a:prstGeom>
        </p:spPr>
      </p:pic>
      <p:sp>
        <p:nvSpPr>
          <p:cNvPr id="22" name="Shape 8"/>
          <p:cNvSpPr/>
          <p:nvPr/>
        </p:nvSpPr>
        <p:spPr>
          <a:xfrm>
            <a:off x="9094337" y="5511800"/>
            <a:ext cx="1625803" cy="1625600"/>
          </a:xfrm>
          <a:prstGeom prst="roundRect">
            <a:avLst>
              <a:gd name="adj" fmla="val 781313"/>
            </a:avLst>
          </a:prstGeom>
          <a:noFill/>
          <a:ln w="12700">
            <a:solidFill>
              <a:srgbClr val="D5FF9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9"/>
          <p:cNvSpPr/>
          <p:nvPr/>
        </p:nvSpPr>
        <p:spPr>
          <a:xfrm>
            <a:off x="9437280" y="5822950"/>
            <a:ext cx="939917" cy="1003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800" dirty="0">
                <a:solidFill>
                  <a:srgbClr val="D5FF9B">
                    <a:alpha val="100000"/>
                  </a:srgbClr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02</a:t>
            </a:r>
            <a:endParaRPr lang="en-US" sz="4800" dirty="0"/>
          </a:p>
        </p:txBody>
      </p:sp>
      <p:sp>
        <p:nvSpPr>
          <p:cNvPr id="24" name="Shape 10"/>
          <p:cNvSpPr/>
          <p:nvPr/>
        </p:nvSpPr>
        <p:spPr>
          <a:xfrm>
            <a:off x="10923365" y="5607050"/>
            <a:ext cx="5931641" cy="14351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1"/>
          <p:cNvSpPr/>
          <p:nvPr/>
        </p:nvSpPr>
        <p:spPr>
          <a:xfrm>
            <a:off x="10923365" y="5607050"/>
            <a:ext cx="6134867" cy="1003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4000"/>
              </a:spcAft>
            </a:pPr>
            <a:r>
              <a:rPr lang="fa-IR" sz="4800" dirty="0">
                <a:solidFill>
                  <a:schemeClr val="bg1"/>
                </a:solidFill>
                <a:latin typeface="IRANSansXFaNum" pitchFamily="2" charset="-78"/>
                <a:ea typeface="Roboto Mono Regular" pitchFamily="34" charset="-122"/>
                <a:cs typeface="IRANSansXFaNum" pitchFamily="2" charset="-78"/>
              </a:rPr>
              <a:t>مزایا و کاربرد آن </a:t>
            </a:r>
            <a:endParaRPr lang="en-US" sz="4800" dirty="0">
              <a:solidFill>
                <a:schemeClr val="bg1"/>
              </a:solidFill>
              <a:latin typeface="IRANSansXFaNum" pitchFamily="2" charset="-78"/>
              <a:ea typeface="Roboto Mono Regular" pitchFamily="34" charset="-122"/>
              <a:cs typeface="IRANSansXFaNum" pitchFamily="2" charset="-78"/>
            </a:endParaRPr>
          </a:p>
        </p:txBody>
      </p:sp>
      <p:sp>
        <p:nvSpPr>
          <p:cNvPr id="26" name="Text 12"/>
          <p:cNvSpPr/>
          <p:nvPr/>
        </p:nvSpPr>
        <p:spPr>
          <a:xfrm>
            <a:off x="10923365" y="6508750"/>
            <a:ext cx="6067125" cy="668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4000"/>
              </a:spcAft>
            </a:pPr>
            <a:r>
              <a:rPr lang="fa-IR" sz="3200" dirty="0">
                <a:solidFill>
                  <a:schemeClr val="bg1"/>
                </a:solidFill>
                <a:latin typeface="IRANSansXFaNum" pitchFamily="2" charset="-78"/>
                <a:ea typeface="Roboto Mono Regular" pitchFamily="34" charset="-122"/>
                <a:cs typeface="IRANSansXFaNum" pitchFamily="2" charset="-78"/>
              </a:rPr>
              <a:t>استفاده کنیم؟</a:t>
            </a:r>
            <a:r>
              <a:rPr lang="en-US" sz="3200" dirty="0">
                <a:solidFill>
                  <a:schemeClr val="bg1"/>
                </a:solidFill>
                <a:latin typeface="IRANSansXFaNum" pitchFamily="2" charset="-78"/>
                <a:ea typeface="Roboto Mono Regular" pitchFamily="34" charset="-122"/>
                <a:cs typeface="IRANSansXFaNum" pitchFamily="2" charset="-78"/>
              </a:rPr>
              <a:t>jQuery</a:t>
            </a:r>
            <a:r>
              <a:rPr lang="fa-IR" sz="3200" dirty="0">
                <a:solidFill>
                  <a:schemeClr val="bg1"/>
                </a:solidFill>
                <a:latin typeface="IRANSansXFaNum" pitchFamily="2" charset="-78"/>
                <a:ea typeface="Roboto Mono Regular" pitchFamily="34" charset="-122"/>
                <a:cs typeface="IRANSansXFaNum" pitchFamily="2" charset="-78"/>
              </a:rPr>
              <a:t>چرا باید از </a:t>
            </a:r>
            <a:endParaRPr lang="en-US" sz="3200" dirty="0">
              <a:solidFill>
                <a:schemeClr val="bg1"/>
              </a:solidFill>
              <a:latin typeface="IRANSansXFaNum" pitchFamily="2" charset="-78"/>
              <a:ea typeface="Roboto Mono Regular" pitchFamily="34" charset="-122"/>
              <a:cs typeface="IRANSansXFaNum" pitchFamily="2" charset="-78"/>
            </a:endParaRPr>
          </a:p>
        </p:txBody>
      </p:sp>
      <p:sp>
        <p:nvSpPr>
          <p:cNvPr id="27" name="Shape 13"/>
          <p:cNvSpPr/>
          <p:nvPr/>
        </p:nvSpPr>
        <p:spPr>
          <a:xfrm>
            <a:off x="2197375" y="7937500"/>
            <a:ext cx="7760670" cy="1625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pic>
        <p:nvPicPr>
          <p:cNvPr id="28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7375" y="7937500"/>
            <a:ext cx="1625803" cy="1625600"/>
          </a:xfrm>
          <a:prstGeom prst="rect">
            <a:avLst/>
          </a:prstGeom>
        </p:spPr>
      </p:pic>
      <p:sp>
        <p:nvSpPr>
          <p:cNvPr id="29" name="Shape 14"/>
          <p:cNvSpPr/>
          <p:nvPr/>
        </p:nvSpPr>
        <p:spPr>
          <a:xfrm>
            <a:off x="2197375" y="7937500"/>
            <a:ext cx="1625803" cy="1625600"/>
          </a:xfrm>
          <a:prstGeom prst="roundRect">
            <a:avLst>
              <a:gd name="adj" fmla="val 781313"/>
            </a:avLst>
          </a:prstGeom>
          <a:noFill/>
          <a:ln w="12700">
            <a:solidFill>
              <a:srgbClr val="D5FF9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15"/>
          <p:cNvSpPr/>
          <p:nvPr/>
        </p:nvSpPr>
        <p:spPr>
          <a:xfrm>
            <a:off x="2540318" y="8248650"/>
            <a:ext cx="939917" cy="1003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800" dirty="0">
                <a:solidFill>
                  <a:srgbClr val="D5FF9B">
                    <a:alpha val="100000"/>
                  </a:srgbClr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03</a:t>
            </a:r>
            <a:endParaRPr lang="en-US" sz="4800" dirty="0"/>
          </a:p>
        </p:txBody>
      </p:sp>
      <p:sp>
        <p:nvSpPr>
          <p:cNvPr id="31" name="Shape 16"/>
          <p:cNvSpPr/>
          <p:nvPr/>
        </p:nvSpPr>
        <p:spPr>
          <a:xfrm>
            <a:off x="4026403" y="8032750"/>
            <a:ext cx="5931641" cy="14351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17"/>
          <p:cNvSpPr/>
          <p:nvPr/>
        </p:nvSpPr>
        <p:spPr>
          <a:xfrm>
            <a:off x="4026403" y="8032750"/>
            <a:ext cx="6134867" cy="1003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fa-IR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نتیجه گیری</a:t>
            </a:r>
            <a:endParaRPr lang="en-US" sz="48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</p:txBody>
      </p:sp>
      <p:sp>
        <p:nvSpPr>
          <p:cNvPr id="33" name="Text 18"/>
          <p:cNvSpPr/>
          <p:nvPr/>
        </p:nvSpPr>
        <p:spPr>
          <a:xfrm>
            <a:off x="4026403" y="8934450"/>
            <a:ext cx="6067125" cy="668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Aft>
                <a:spcPts val="4000"/>
              </a:spcAft>
            </a:pPr>
            <a:r>
              <a:rPr lang="fa-IR" sz="3200" dirty="0">
                <a:solidFill>
                  <a:schemeClr val="bg1"/>
                </a:solidFill>
                <a:latin typeface="IRANSansXFaNum" pitchFamily="2" charset="-78"/>
                <a:ea typeface="Roboto Mono Regular" pitchFamily="34" charset="-122"/>
                <a:cs typeface="IRANSansXFaNum" pitchFamily="2" charset="-78"/>
              </a:rPr>
              <a:t>جمع بندی و مثال عملی</a:t>
            </a:r>
            <a:endParaRPr lang="en-US" sz="3200" dirty="0">
              <a:solidFill>
                <a:schemeClr val="bg1"/>
              </a:solidFill>
              <a:latin typeface="IRANSansXFaNum" pitchFamily="2" charset="-78"/>
              <a:ea typeface="Roboto Mono Regular" pitchFamily="34" charset="-122"/>
              <a:cs typeface="IRANSansXFaNum" pitchFamily="2" charset="-78"/>
            </a:endParaRPr>
          </a:p>
        </p:txBody>
      </p:sp>
      <p:sp>
        <p:nvSpPr>
          <p:cNvPr id="34" name="Shape 19"/>
          <p:cNvSpPr/>
          <p:nvPr/>
        </p:nvSpPr>
        <p:spPr>
          <a:xfrm>
            <a:off x="9094337" y="10045700"/>
            <a:ext cx="7760670" cy="16256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22"/>
          <p:cNvSpPr/>
          <p:nvPr/>
        </p:nvSpPr>
        <p:spPr>
          <a:xfrm>
            <a:off x="10923365" y="10140950"/>
            <a:ext cx="5931641" cy="14351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25"/>
          <p:cNvSpPr/>
          <p:nvPr/>
        </p:nvSpPr>
        <p:spPr>
          <a:xfrm>
            <a:off x="10262883" y="3810000"/>
            <a:ext cx="9322965" cy="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26"/>
          <p:cNvSpPr/>
          <p:nvPr/>
        </p:nvSpPr>
        <p:spPr>
          <a:xfrm>
            <a:off x="12193524" y="6527800"/>
            <a:ext cx="9322965" cy="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27"/>
          <p:cNvSpPr/>
          <p:nvPr/>
        </p:nvSpPr>
        <p:spPr>
          <a:xfrm>
            <a:off x="13857432" y="9245600"/>
            <a:ext cx="9322965" cy="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D1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98" y="3657600"/>
            <a:ext cx="13260457" cy="910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426" y="4239853"/>
            <a:ext cx="349073" cy="3575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948" y="4239853"/>
            <a:ext cx="349067" cy="35758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369" y="4239853"/>
            <a:ext cx="349070" cy="357584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2024948" y="5695951"/>
            <a:ext cx="11081452" cy="5391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/>
            <a:r>
              <a:rPr lang="en-US" sz="4000" b="1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jQuery </a:t>
            </a:r>
            <a:r>
              <a:rPr lang="fa-IR" sz="4000" b="1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چیست؟</a:t>
            </a:r>
            <a:endParaRPr lang="en-US" sz="4000" b="1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/>
            <a:endParaRPr lang="fa-IR" sz="4000" b="1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40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تاریخچه و خالق آن </a:t>
            </a:r>
            <a:r>
              <a:rPr lang="en-US" sz="4000" b="1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John </a:t>
            </a:r>
            <a:r>
              <a:rPr lang="en-US" sz="4000" b="1" dirty="0" err="1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Resig</a:t>
            </a:r>
            <a:r>
              <a:rPr lang="en-US" sz="4000" b="1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 – 2006</a:t>
            </a:r>
          </a:p>
          <a:p>
            <a:pPr algn="r" rtl="1"/>
            <a:endParaRPr lang="en-US" sz="40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40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کتابخانه‌ای سبک و سریع برای مدیریت </a:t>
            </a:r>
            <a:r>
              <a:rPr lang="en-US" sz="40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HTML, CSS, </a:t>
            </a:r>
            <a:r>
              <a:rPr lang="fa-IR" sz="40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رویدادها و </a:t>
            </a:r>
            <a:r>
              <a:rPr lang="en-US" sz="40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AJAX</a:t>
            </a:r>
          </a:p>
          <a:p>
            <a:pPr algn="r" rtl="1"/>
            <a:endParaRPr lang="en-US" sz="40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40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بهبود سرعت توسعه وب و تعامل با کاربر</a:t>
            </a:r>
          </a:p>
        </p:txBody>
      </p:sp>
      <p:sp>
        <p:nvSpPr>
          <p:cNvPr id="10" name="Text 2"/>
          <p:cNvSpPr/>
          <p:nvPr/>
        </p:nvSpPr>
        <p:spPr>
          <a:xfrm>
            <a:off x="11376389" y="787400"/>
            <a:ext cx="12265500" cy="2688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fa-IR" sz="12800" dirty="0">
                <a:solidFill>
                  <a:schemeClr val="bg1"/>
                </a:solidFill>
                <a:latin typeface="IRANSansXFaNum" pitchFamily="2" charset="-78"/>
                <a:ea typeface="Roboto Mono Medium" pitchFamily="34" charset="-122"/>
                <a:cs typeface="IRANSansXFaNum" pitchFamily="2" charset="-78"/>
              </a:rPr>
              <a:t>مقدمه </a:t>
            </a:r>
            <a:endParaRPr lang="en-US" sz="128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02C1B4-6E07-4534-B3F0-5EC773F83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97300" y="5559062"/>
            <a:ext cx="5528039" cy="55280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D1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743" y="723900"/>
            <a:ext cx="15267308" cy="12268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549" y="774700"/>
            <a:ext cx="15165695" cy="1600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9933" y="1122722"/>
            <a:ext cx="807081" cy="80698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12811" y="1122722"/>
            <a:ext cx="807081" cy="806983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05550" y="1122722"/>
            <a:ext cx="807081" cy="806983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352549" y="6022975"/>
            <a:ext cx="5946629" cy="167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fa-IR" sz="8800" dirty="0">
                <a:solidFill>
                  <a:schemeClr val="bg1"/>
                </a:solidFill>
                <a:latin typeface="IRANSansXFaNum" pitchFamily="2" charset="-78"/>
                <a:ea typeface="Roboto Mono Medium" pitchFamily="34" charset="-122"/>
                <a:cs typeface="IRANSansXFaNum" pitchFamily="2" charset="-78"/>
              </a:rPr>
              <a:t>؟</a:t>
            </a:r>
            <a:r>
              <a:rPr lang="en-US" sz="8800" dirty="0">
                <a:solidFill>
                  <a:schemeClr val="bg1"/>
                </a:solidFill>
              </a:rPr>
              <a:t>jQuery</a:t>
            </a:r>
            <a:r>
              <a:rPr lang="fa-IR" sz="8800" dirty="0">
                <a:solidFill>
                  <a:schemeClr val="bg1"/>
                </a:solidFill>
              </a:rPr>
              <a:t> </a:t>
            </a:r>
            <a:r>
              <a:rPr lang="fa-IR" sz="8800" dirty="0">
                <a:solidFill>
                  <a:schemeClr val="bg1"/>
                </a:solidFill>
                <a:latin typeface="IRANSansXFaNum" pitchFamily="2" charset="-78"/>
                <a:ea typeface="Roboto Mono Medium" pitchFamily="34" charset="-122"/>
                <a:cs typeface="IRANSansXFaNum" pitchFamily="2" charset="-78"/>
              </a:rPr>
              <a:t>چرا</a:t>
            </a:r>
            <a:endParaRPr lang="en-US" sz="8800" dirty="0">
              <a:solidFill>
                <a:schemeClr val="bg1"/>
              </a:solidFill>
              <a:latin typeface="IRANSansXFaNum" pitchFamily="2" charset="-78"/>
              <a:ea typeface="Roboto Mono Medium" pitchFamily="34" charset="-122"/>
              <a:cs typeface="IRANSansXFaNum" pitchFamily="2" charset="-78"/>
            </a:endParaRPr>
          </a:p>
        </p:txBody>
      </p:sp>
      <p:sp>
        <p:nvSpPr>
          <p:cNvPr id="12" name="Text 3"/>
          <p:cNvSpPr/>
          <p:nvPr/>
        </p:nvSpPr>
        <p:spPr>
          <a:xfrm>
            <a:off x="9848850" y="3238500"/>
            <a:ext cx="12338971" cy="9203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>
              <a:spcAft>
                <a:spcPts val="4000"/>
              </a:spcAft>
            </a:pPr>
            <a:r>
              <a:rPr lang="fa-IR" sz="5400" dirty="0">
                <a:latin typeface="IRANSansXFaNum" pitchFamily="2" charset="-78"/>
                <a:cs typeface="IRANSansXFaNum" pitchFamily="2" charset="-78"/>
              </a:rPr>
              <a:t>1.ساده سازی انتخاب عناصر</a:t>
            </a:r>
          </a:p>
          <a:p>
            <a:pPr algn="r" rtl="1">
              <a:spcAft>
                <a:spcPts val="4000"/>
              </a:spcAft>
            </a:pPr>
            <a:endParaRPr lang="fa-IR" sz="5400" dirty="0">
              <a:latin typeface="IRANSansXFaNum" pitchFamily="2" charset="-78"/>
              <a:cs typeface="IRANSansXFaNum" pitchFamily="2" charset="-78"/>
            </a:endParaRPr>
          </a:p>
          <a:p>
            <a:pPr algn="r" rtl="1">
              <a:spcAft>
                <a:spcPts val="4000"/>
              </a:spcAft>
            </a:pPr>
            <a:r>
              <a:rPr lang="fa-IR" sz="5400" dirty="0">
                <a:latin typeface="IRANSansXFaNum" pitchFamily="2" charset="-78"/>
                <a:cs typeface="IRANSansXFaNum" pitchFamily="2" charset="-78"/>
              </a:rPr>
              <a:t>2.سازگاری با مرورگرهای مختلف</a:t>
            </a:r>
          </a:p>
          <a:p>
            <a:pPr algn="r" rtl="1">
              <a:spcAft>
                <a:spcPts val="4000"/>
              </a:spcAft>
            </a:pPr>
            <a:endParaRPr lang="fa-IR" sz="5400" dirty="0">
              <a:latin typeface="IRANSansXFaNum" pitchFamily="2" charset="-78"/>
              <a:cs typeface="IRANSansXFaNum" pitchFamily="2" charset="-78"/>
            </a:endParaRPr>
          </a:p>
          <a:p>
            <a:pPr algn="r" rtl="1">
              <a:spcAft>
                <a:spcPts val="4000"/>
              </a:spcAft>
            </a:pPr>
            <a:r>
              <a:rPr lang="fa-IR" sz="5400" dirty="0">
                <a:latin typeface="IRANSansXFaNum" pitchFamily="2" charset="-78"/>
                <a:cs typeface="IRANSansXFaNum" pitchFamily="2" charset="-78"/>
              </a:rPr>
              <a:t>3.کاهش کدهای طولانی و پیچیده</a:t>
            </a:r>
          </a:p>
          <a:p>
            <a:pPr algn="r" rtl="1">
              <a:spcAft>
                <a:spcPts val="4000"/>
              </a:spcAft>
            </a:pPr>
            <a:endParaRPr lang="fa-IR" sz="5400" dirty="0">
              <a:latin typeface="IRANSansXFaNum" pitchFamily="2" charset="-78"/>
              <a:cs typeface="IRANSansXFaNum" pitchFamily="2" charset="-78"/>
            </a:endParaRPr>
          </a:p>
          <a:p>
            <a:pPr algn="r" rtl="1">
              <a:spcAft>
                <a:spcPts val="4000"/>
              </a:spcAft>
            </a:pPr>
            <a:r>
              <a:rPr lang="fa-IR" sz="5400" dirty="0">
                <a:latin typeface="IRANSansXFaNum" pitchFamily="2" charset="-78"/>
                <a:cs typeface="IRANSansXFaNum" pitchFamily="2" charset="-78"/>
              </a:rPr>
              <a:t>4.ایجاو وبسایت های تعاملی و زیبا</a:t>
            </a:r>
            <a:endParaRPr lang="en-US" sz="5400" dirty="0">
              <a:latin typeface="IRANSansXFaNum" pitchFamily="2" charset="-78"/>
              <a:cs typeface="IRANSansXFaNum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D1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">
            <a:extLst>
              <a:ext uri="{FF2B5EF4-FFF2-40B4-BE49-F238E27FC236}">
                <a16:creationId xmlns:a16="http://schemas.microsoft.com/office/drawing/2014/main" id="{1A5B8A35-1A5F-F489-A888-63537BED8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283" y="2705100"/>
            <a:ext cx="14198615" cy="9622548"/>
          </a:xfrm>
          <a:prstGeom prst="rect">
            <a:avLst/>
          </a:prstGeom>
        </p:spPr>
      </p:pic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77CA1DDF-8135-B833-231F-512F0AA34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283" y="2705100"/>
            <a:ext cx="14198615" cy="826679"/>
          </a:xfrm>
          <a:prstGeom prst="rect">
            <a:avLst/>
          </a:prstGeom>
        </p:spPr>
      </p:pic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BE1D0CB8-CAC5-56B7-8A85-E5BD866CB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3036" y="2918239"/>
            <a:ext cx="409012" cy="408964"/>
          </a:xfrm>
          <a:prstGeom prst="rect">
            <a:avLst/>
          </a:prstGeom>
        </p:spPr>
      </p:pic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00B24800-1D48-0566-84C0-DCCCDD2BC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35933" y="2918239"/>
            <a:ext cx="409012" cy="408964"/>
          </a:xfrm>
          <a:prstGeom prst="rect">
            <a:avLst/>
          </a:prstGeom>
        </p:spPr>
      </p:pic>
      <p:pic>
        <p:nvPicPr>
          <p:cNvPr id="15" name="Image 5" descr="preencoded.png">
            <a:extLst>
              <a:ext uri="{FF2B5EF4-FFF2-40B4-BE49-F238E27FC236}">
                <a16:creationId xmlns:a16="http://schemas.microsoft.com/office/drawing/2014/main" id="{A278479C-02E3-7BBA-B896-69BB40408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99411" y="2918239"/>
            <a:ext cx="408614" cy="408964"/>
          </a:xfrm>
          <a:prstGeom prst="rect">
            <a:avLst/>
          </a:prstGeom>
        </p:spPr>
      </p:pic>
      <p:pic>
        <p:nvPicPr>
          <p:cNvPr id="16" name="Image 6" descr="preencoded.png">
            <a:extLst>
              <a:ext uri="{FF2B5EF4-FFF2-40B4-BE49-F238E27FC236}">
                <a16:creationId xmlns:a16="http://schemas.microsoft.com/office/drawing/2014/main" id="{AC6A9206-21D4-F1DF-1FEE-B6CDC5F09D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635" y="2890726"/>
            <a:ext cx="402871" cy="433054"/>
          </a:xfrm>
          <a:prstGeom prst="rect">
            <a:avLst/>
          </a:prstGeom>
        </p:spPr>
      </p:pic>
      <p:pic>
        <p:nvPicPr>
          <p:cNvPr id="17" name="Image 7" descr="preencoded.png">
            <a:extLst>
              <a:ext uri="{FF2B5EF4-FFF2-40B4-BE49-F238E27FC236}">
                <a16:creationId xmlns:a16="http://schemas.microsoft.com/office/drawing/2014/main" id="{DA604FB8-FC22-3073-0531-EE6E3B23FA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3582" y="2853020"/>
            <a:ext cx="288206" cy="539354"/>
          </a:xfrm>
          <a:prstGeom prst="rect">
            <a:avLst/>
          </a:prstGeom>
        </p:spPr>
      </p:pic>
      <p:pic>
        <p:nvPicPr>
          <p:cNvPr id="18" name="Image 8" descr="preencoded.png">
            <a:extLst>
              <a:ext uri="{FF2B5EF4-FFF2-40B4-BE49-F238E27FC236}">
                <a16:creationId xmlns:a16="http://schemas.microsoft.com/office/drawing/2014/main" id="{AB68EAA9-0DFC-AE78-54DB-5D46192E77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1279" y="2888964"/>
            <a:ext cx="393045" cy="48832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1215502" y="5308600"/>
            <a:ext cx="11736267" cy="73025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10847483" y="5308600"/>
            <a:ext cx="11939492" cy="660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انتخاب آسان عناصر با </a:t>
            </a:r>
            <a:r>
              <a:rPr lang="en-US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Selectors</a:t>
            </a:r>
          </a:p>
          <a:p>
            <a:pPr algn="r" rtl="1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مدیریت آسان رویدادها</a:t>
            </a:r>
            <a:endParaRPr lang="en-US" sz="48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fa-IR" sz="48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افکت‌ها و انیمیشن‌ها</a:t>
            </a:r>
            <a:endParaRPr lang="en-US" sz="48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fa-IR" sz="48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کار با </a:t>
            </a:r>
            <a:r>
              <a:rPr lang="en-US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AJAX</a:t>
            </a:r>
          </a:p>
          <a:p>
            <a:pPr algn="r" rtl="1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امکان استفاده از پلاگین‌ها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858067F7-5A01-2B79-BCF6-4C5E97F43DF4}"/>
              </a:ext>
            </a:extLst>
          </p:cNvPr>
          <p:cNvSpPr/>
          <p:nvPr/>
        </p:nvSpPr>
        <p:spPr>
          <a:xfrm>
            <a:off x="1002277" y="6139391"/>
            <a:ext cx="7524750" cy="1437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fa-IR" sz="96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ویژگی‌ها و مزایا</a:t>
            </a:r>
            <a:endParaRPr lang="en-US" sz="128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98" y="3657600"/>
            <a:ext cx="13260457" cy="91059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426" y="4239853"/>
            <a:ext cx="349073" cy="3575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948" y="4239853"/>
            <a:ext cx="349067" cy="35758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1369" y="4239853"/>
            <a:ext cx="349070" cy="357584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1441426" y="5695950"/>
            <a:ext cx="12045974" cy="6457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>
              <a:buFont typeface="+mj-lt"/>
              <a:buAutoNum type="arabicPeriod"/>
            </a:pPr>
            <a:r>
              <a:rPr lang="fa-IR" sz="40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مدیریت و دستکاری </a:t>
            </a:r>
            <a:r>
              <a:rPr lang="en-US" sz="40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DOM</a:t>
            </a:r>
          </a:p>
          <a:p>
            <a:pPr algn="r" rtl="1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+mj-lt"/>
              <a:buAutoNum type="arabicPeriod"/>
            </a:pPr>
            <a:r>
              <a:rPr lang="fa-IR" sz="40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کنترل رویدادها (کلیک، ارسال فرم، حرکت ماوس)</a:t>
            </a:r>
            <a:endParaRPr lang="en-US" sz="40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+mj-lt"/>
              <a:buAutoNum type="arabicPeriod"/>
            </a:pPr>
            <a:endParaRPr lang="fa-IR" sz="40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+mj-lt"/>
              <a:buAutoNum type="arabicPeriod"/>
            </a:pPr>
            <a:r>
              <a:rPr lang="fa-IR" sz="40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ایجاد افکت‌ها و انیمیشن‌های جذاب</a:t>
            </a:r>
            <a:endParaRPr lang="en-US" sz="40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+mj-lt"/>
              <a:buAutoNum type="arabicPeriod"/>
            </a:pPr>
            <a:endParaRPr lang="fa-IR" sz="40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+mj-lt"/>
              <a:buAutoNum type="arabicPeriod"/>
            </a:pPr>
            <a:r>
              <a:rPr lang="fa-IR" sz="40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ارسال و دریافت داده بدون بارگذاری مجدد صفحه </a:t>
            </a:r>
            <a:r>
              <a:rPr lang="en-US" sz="40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AJAX</a:t>
            </a:r>
          </a:p>
          <a:p>
            <a:pPr algn="r" rtl="1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+mj-lt"/>
              <a:buAutoNum type="arabicPeriod"/>
            </a:pPr>
            <a:r>
              <a:rPr lang="fa-IR" sz="40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استفاده از پلاگین‌ها و ابزارهای آماده</a:t>
            </a:r>
          </a:p>
        </p:txBody>
      </p:sp>
      <p:sp>
        <p:nvSpPr>
          <p:cNvPr id="10" name="Text 2"/>
          <p:cNvSpPr/>
          <p:nvPr/>
        </p:nvSpPr>
        <p:spPr>
          <a:xfrm>
            <a:off x="9353550" y="1165226"/>
            <a:ext cx="14288339" cy="1631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fa-IR" sz="96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حوزه‌های استفاده </a:t>
            </a:r>
            <a:r>
              <a:rPr lang="en-US" sz="96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jQuery</a:t>
            </a:r>
            <a:endParaRPr lang="en-US" sz="12800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9CA47-51FE-49F3-BF35-3D67D0D95F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6837" y="5384800"/>
            <a:ext cx="7277100" cy="565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506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D1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3314699" y="2489200"/>
            <a:ext cx="7062497" cy="44577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4683" y="2997200"/>
            <a:ext cx="1027793" cy="1016000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3314699" y="3810000"/>
            <a:ext cx="7062497" cy="31369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3"/>
          <p:cNvSpPr/>
          <p:nvPr/>
        </p:nvSpPr>
        <p:spPr>
          <a:xfrm>
            <a:off x="14984328" y="4382880"/>
            <a:ext cx="7244756" cy="1003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rtl="1"/>
            <a:r>
              <a:rPr lang="fa-IR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انتخاب عناصر </a:t>
            </a:r>
            <a:r>
              <a:rPr lang="en-US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Selectors</a:t>
            </a:r>
            <a:endParaRPr lang="en-US" sz="4800" dirty="0">
              <a:solidFill>
                <a:schemeClr val="bg1"/>
              </a:solidFill>
              <a:latin typeface="IRANSansXFaNum" pitchFamily="2" charset="-78"/>
              <a:ea typeface="Roboto Mono Medium" pitchFamily="34" charset="-122"/>
              <a:cs typeface="IRANSansXFaNum" pitchFamily="2" charset="-78"/>
            </a:endParaRPr>
          </a:p>
        </p:txBody>
      </p:sp>
      <p:sp>
        <p:nvSpPr>
          <p:cNvPr id="11" name="Shape 5"/>
          <p:cNvSpPr/>
          <p:nvPr/>
        </p:nvSpPr>
        <p:spPr>
          <a:xfrm>
            <a:off x="3314699" y="7696200"/>
            <a:ext cx="7062497" cy="44577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6"/>
          <p:cNvSpPr/>
          <p:nvPr/>
        </p:nvSpPr>
        <p:spPr>
          <a:xfrm>
            <a:off x="3314699" y="9017000"/>
            <a:ext cx="7062497" cy="31369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8BDB0C-E226-4EEB-AB49-654F4DF20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472" y="5353050"/>
            <a:ext cx="9753600" cy="4686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3314699" y="2489200"/>
            <a:ext cx="7062497" cy="44577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4683" y="2997200"/>
            <a:ext cx="1027793" cy="1016000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3314699" y="3810000"/>
            <a:ext cx="7062497" cy="31369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3"/>
          <p:cNvSpPr/>
          <p:nvPr/>
        </p:nvSpPr>
        <p:spPr>
          <a:xfrm>
            <a:off x="14407858" y="4743726"/>
            <a:ext cx="7244756" cy="2316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/>
            <a:r>
              <a:rPr lang="fa-IR" sz="4800" b="1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دستکاری محتوا و </a:t>
            </a:r>
            <a:r>
              <a:rPr lang="en-US" sz="4800" b="1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CSS</a:t>
            </a:r>
          </a:p>
          <a:p>
            <a:pPr algn="r" rtl="1"/>
            <a:endParaRPr lang="en-US" sz="4800" b="1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تغییر متن، </a:t>
            </a:r>
            <a:r>
              <a:rPr lang="en-US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HTML </a:t>
            </a:r>
            <a:r>
              <a:rPr lang="fa-IR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و استایل:</a:t>
            </a:r>
          </a:p>
        </p:txBody>
      </p:sp>
      <p:sp>
        <p:nvSpPr>
          <p:cNvPr id="11" name="Shape 5"/>
          <p:cNvSpPr/>
          <p:nvPr/>
        </p:nvSpPr>
        <p:spPr>
          <a:xfrm>
            <a:off x="3314699" y="7696200"/>
            <a:ext cx="7062497" cy="44577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6"/>
          <p:cNvSpPr/>
          <p:nvPr/>
        </p:nvSpPr>
        <p:spPr>
          <a:xfrm>
            <a:off x="3314699" y="9017000"/>
            <a:ext cx="7062497" cy="31369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614672-F008-483B-A361-6F248C686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699" y="5384800"/>
            <a:ext cx="9753600" cy="4686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8141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3314699" y="2489200"/>
            <a:ext cx="7062497" cy="44577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4683" y="2997200"/>
            <a:ext cx="1027793" cy="1016000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3314699" y="3810000"/>
            <a:ext cx="7062497" cy="31369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3"/>
          <p:cNvSpPr/>
          <p:nvPr/>
        </p:nvSpPr>
        <p:spPr>
          <a:xfrm>
            <a:off x="14009980" y="4743725"/>
            <a:ext cx="7642634" cy="4686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/>
            <a:r>
              <a:rPr lang="fa-IR" sz="4800" b="1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مدیریت رویدادها</a:t>
            </a:r>
            <a:endParaRPr lang="en-US" sz="4800" b="1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/>
            <a:endParaRPr lang="fa-IR" sz="4800" b="1" dirty="0">
              <a:solidFill>
                <a:schemeClr val="bg1"/>
              </a:solidFill>
              <a:latin typeface="IRANSansXFaNum" pitchFamily="2" charset="-78"/>
              <a:cs typeface="IRANSansXFaNum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کلیک، </a:t>
            </a:r>
            <a:r>
              <a:rPr lang="en-US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hover، </a:t>
            </a:r>
            <a:r>
              <a:rPr lang="fa-IR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ارسال فرم، </a:t>
            </a:r>
            <a:r>
              <a:rPr lang="en-US" sz="4800" dirty="0">
                <a:solidFill>
                  <a:schemeClr val="bg1"/>
                </a:solidFill>
                <a:latin typeface="IRANSansXFaNum" pitchFamily="2" charset="-78"/>
                <a:cs typeface="IRANSansXFaNum" pitchFamily="2" charset="-78"/>
              </a:rPr>
              <a:t>keypress</a:t>
            </a:r>
          </a:p>
        </p:txBody>
      </p:sp>
      <p:sp>
        <p:nvSpPr>
          <p:cNvPr id="11" name="Shape 5"/>
          <p:cNvSpPr/>
          <p:nvPr/>
        </p:nvSpPr>
        <p:spPr>
          <a:xfrm>
            <a:off x="3314699" y="7696200"/>
            <a:ext cx="7062497" cy="44577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6"/>
          <p:cNvSpPr/>
          <p:nvPr/>
        </p:nvSpPr>
        <p:spPr>
          <a:xfrm>
            <a:off x="3314699" y="9017000"/>
            <a:ext cx="7062497" cy="313690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AA149-BEB7-44E8-BB20-27C33BC6C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699" y="6134100"/>
            <a:ext cx="9753600" cy="4686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577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 Language">
  <a:themeElements>
    <a:clrScheme name="Custom 8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6985B"/>
      </a:accent1>
      <a:accent2>
        <a:srgbClr val="DAE57F"/>
      </a:accent2>
      <a:accent3>
        <a:srgbClr val="3400FE"/>
      </a:accent3>
      <a:accent4>
        <a:srgbClr val="FFC000"/>
      </a:accent4>
      <a:accent5>
        <a:srgbClr val="FE125B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357</Words>
  <Application>Microsoft Office PowerPoint</Application>
  <PresentationFormat>Custom</PresentationFormat>
  <Paragraphs>118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Menlo</vt:lpstr>
      <vt:lpstr>Roboto Mono Medium</vt:lpstr>
      <vt:lpstr>Aptos</vt:lpstr>
      <vt:lpstr>Arial</vt:lpstr>
      <vt:lpstr>IRANSansXFaNum</vt:lpstr>
      <vt:lpstr>C Language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 Language</dc:title>
  <dc:subject/>
  <dc:creator>rashasite.ir</dc:creator>
  <cp:lastModifiedBy>amirreza akbari</cp:lastModifiedBy>
  <cp:revision>43</cp:revision>
  <dcterms:created xsi:type="dcterms:W3CDTF">2023-06-14T04:13:22Z</dcterms:created>
  <dcterms:modified xsi:type="dcterms:W3CDTF">2025-11-14T20:54:31Z</dcterms:modified>
</cp:coreProperties>
</file>